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4" r:id="rId1"/>
  </p:sldMasterIdLst>
  <p:sldIdLst>
    <p:sldId id="256" r:id="rId2"/>
    <p:sldId id="270" r:id="rId3"/>
    <p:sldId id="271" r:id="rId4"/>
    <p:sldId id="272" r:id="rId5"/>
    <p:sldId id="273" r:id="rId6"/>
    <p:sldId id="274" r:id="rId7"/>
    <p:sldId id="275" r:id="rId8"/>
    <p:sldId id="276" r:id="rId9"/>
    <p:sldId id="277" r:id="rId10"/>
    <p:sldId id="278" r:id="rId11"/>
    <p:sldId id="279" r:id="rId12"/>
    <p:sldId id="296" r:id="rId13"/>
    <p:sldId id="280" r:id="rId14"/>
    <p:sldId id="281" r:id="rId15"/>
    <p:sldId id="282" r:id="rId16"/>
    <p:sldId id="283" r:id="rId17"/>
    <p:sldId id="284" r:id="rId18"/>
    <p:sldId id="297" r:id="rId19"/>
    <p:sldId id="285" r:id="rId20"/>
    <p:sldId id="286" r:id="rId21"/>
    <p:sldId id="287" r:id="rId22"/>
    <p:sldId id="288" r:id="rId23"/>
    <p:sldId id="298" r:id="rId24"/>
    <p:sldId id="289" r:id="rId25"/>
    <p:sldId id="290" r:id="rId26"/>
    <p:sldId id="291" r:id="rId27"/>
    <p:sldId id="292" r:id="rId28"/>
    <p:sldId id="293" r:id="rId29"/>
    <p:sldId id="294" r:id="rId30"/>
    <p:sldId id="300" r:id="rId31"/>
    <p:sldId id="299" r:id="rId32"/>
    <p:sldId id="301" r:id="rId33"/>
    <p:sldId id="303" r:id="rId34"/>
    <p:sldId id="304" r:id="rId35"/>
    <p:sldId id="302" r:id="rId3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508" autoAdjust="0"/>
    <p:restoredTop sz="94660"/>
  </p:normalViewPr>
  <p:slideViewPr>
    <p:cSldViewPr snapToGrid="0">
      <p:cViewPr varScale="1">
        <p:scale>
          <a:sx n="66" d="100"/>
          <a:sy n="66" d="100"/>
        </p:scale>
        <p:origin x="916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kumimoji="0" lang="en-US" sz="7200" b="1" i="0" u="none" strike="noStrike" kern="1200" cap="all" spc="0" normalizeH="0" baseline="0" dirty="0">
                <a:ln w="15875">
                  <a:solidFill>
                    <a:sysClr val="window" lastClr="FFFFFF"/>
                  </a:solidFill>
                </a:ln>
                <a:solidFill>
                  <a:srgbClr val="DF5327"/>
                </a:solidFill>
                <a:effectLst>
                  <a:outerShdw dist="38100" dir="2700000" algn="tl" rotWithShape="0">
                    <a:srgbClr val="DF5327"/>
                  </a:outerShdw>
                </a:effectLst>
                <a:uLnTx/>
                <a:uFillTx/>
                <a:latin typeface="+mj-lt"/>
                <a:ea typeface="+mn-ea"/>
                <a:cs typeface="+mn-cs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accent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96DFF08F-DC6B-4601-B491-B0F83F6DD2DA}" type="datetimeFigureOut">
              <a:rPr lang="en-US" dirty="0"/>
              <a:pPr/>
              <a:t>5/21/2023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5/21/2023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5/21/2023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5/21/2023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</p:spPr>
        <p:txBody>
          <a:bodyPr anchor="b">
            <a:noAutofit/>
          </a:bodyPr>
          <a:lstStyle>
            <a:lvl1pPr marL="0" algn="ctr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kumimoji="0" lang="en-US" sz="7200" b="1" i="0" u="none" strike="noStrike" kern="1200" cap="all" spc="0" normalizeH="0" baseline="0" dirty="0">
                <a:ln w="15875">
                  <a:solidFill>
                    <a:sysClr val="window" lastClr="FFFFFF"/>
                  </a:solidFill>
                </a:ln>
                <a:solidFill>
                  <a:srgbClr val="DF5327"/>
                </a:solidFill>
                <a:effectLst>
                  <a:outerShdw dist="38100" dir="2700000" algn="tl" rotWithShape="0">
                    <a:srgbClr val="DF5327"/>
                  </a:outerShdw>
                </a:effectLst>
                <a:uLnTx/>
                <a:uFillTx/>
                <a:latin typeface="Corbel" pitchFamily="34" charset="0"/>
                <a:ea typeface="+mn-ea"/>
                <a:cs typeface="+mn-cs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5/21/2023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5/21/2023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5/21/2023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5/21/2023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5/21/2023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5/21/2023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5/21/2023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fld id="{96DFF08F-DC6B-4601-B491-B0F83F6DD2DA}" type="datetimeFigureOut">
              <a:rPr lang="en-US" dirty="0"/>
              <a:pPr/>
              <a:t>5/21/2023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1" hangingPunct="1">
        <a:lnSpc>
          <a:spcPct val="90000"/>
        </a:lnSpc>
        <a:spcBef>
          <a:spcPts val="1400"/>
        </a:spcBef>
        <a:buClr>
          <a:schemeClr val="accent1"/>
        </a:buClr>
        <a:buSzPct val="80000"/>
        <a:buFont typeface="Corbel" pitchFamily="34" charset="0"/>
        <a:buChar char="•"/>
        <a:defRPr sz="22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775224"/>
          </a:xfrm>
        </p:spPr>
        <p:txBody>
          <a:bodyPr/>
          <a:lstStyle/>
          <a:p>
            <a:r>
              <a:rPr lang="ko-KR" altLang="en-US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기업프로그래밍 </a:t>
            </a:r>
            <a:r>
              <a:rPr lang="en-US" altLang="ko-KR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2</a:t>
            </a:r>
            <a:r>
              <a:rPr lang="ko-KR" altLang="en-US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강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42737" y="4131733"/>
            <a:ext cx="9534203" cy="1346199"/>
          </a:xfrm>
        </p:spPr>
        <p:txBody>
          <a:bodyPr>
            <a:normAutofit/>
          </a:bodyPr>
          <a:lstStyle/>
          <a:p>
            <a:pPr algn="r"/>
            <a:r>
              <a:rPr lang="ko-KR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데이터융합</a:t>
            </a:r>
            <a:r>
              <a:rPr lang="en-US" altLang="ko-KR" sz="3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sw</a:t>
            </a:r>
            <a:r>
              <a:rPr lang="ko-KR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학과</a:t>
            </a:r>
            <a:endParaRPr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  <a:p>
            <a:pPr algn="r"/>
            <a:r>
              <a:rPr lang="en-US" altLang="ko-KR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KOPO11 </a:t>
            </a:r>
            <a:r>
              <a:rPr lang="ko-KR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노을</a:t>
            </a:r>
          </a:p>
        </p:txBody>
      </p:sp>
    </p:spTree>
    <p:extLst>
      <p:ext uri="{BB962C8B-B14F-4D97-AF65-F5344CB8AC3E}">
        <p14:creationId xmlns:p14="http://schemas.microsoft.com/office/powerpoint/2010/main" val="1008199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5C47BF-19DD-7A68-913E-EF8F14DBA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23" y="550606"/>
            <a:ext cx="9875520" cy="481781"/>
          </a:xfrm>
        </p:spPr>
        <p:txBody>
          <a:bodyPr>
            <a:no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ko-KR" sz="3200" dirty="0">
                <a:latin typeface="+mj-ea"/>
              </a:rPr>
              <a:t>CSS3 </a:t>
            </a:r>
            <a:r>
              <a:rPr lang="ko-KR" altLang="en-US" sz="3200" dirty="0">
                <a:latin typeface="+mj-ea"/>
              </a:rPr>
              <a:t>색 활용</a:t>
            </a:r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377F6EB9-04DD-E48B-35F4-1FDC8C656B50}"/>
              </a:ext>
            </a:extLst>
          </p:cNvPr>
          <p:cNvSpPr/>
          <p:nvPr/>
        </p:nvSpPr>
        <p:spPr>
          <a:xfrm>
            <a:off x="6329082" y="4697714"/>
            <a:ext cx="873339" cy="5197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ACEF18-3773-C1E3-C895-16E79BA820EE}"/>
              </a:ext>
            </a:extLst>
          </p:cNvPr>
          <p:cNvSpPr txBox="1"/>
          <p:nvPr/>
        </p:nvSpPr>
        <p:spPr>
          <a:xfrm>
            <a:off x="7243995" y="3175864"/>
            <a:ext cx="14420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</a:rPr>
              <a:t>&lt; </a:t>
            </a:r>
            <a:r>
              <a:rPr lang="ko-KR" altLang="en-US" sz="2800" dirty="0">
                <a:solidFill>
                  <a:schemeClr val="accent1"/>
                </a:solidFill>
              </a:rPr>
              <a:t>결과 </a:t>
            </a:r>
            <a:r>
              <a:rPr lang="en-US" altLang="ko-KR" sz="2800" dirty="0">
                <a:solidFill>
                  <a:schemeClr val="accent1"/>
                </a:solidFill>
              </a:rPr>
              <a:t>&gt;</a:t>
            </a:r>
            <a:endParaRPr lang="ko-KR" altLang="en-US" sz="2800" dirty="0">
              <a:solidFill>
                <a:schemeClr val="accent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3995" y="3929879"/>
            <a:ext cx="4696480" cy="262926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322" y="1032387"/>
            <a:ext cx="4930877" cy="5499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1716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5C47BF-19DD-7A68-913E-EF8F14DBA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23" y="550606"/>
            <a:ext cx="9875520" cy="481781"/>
          </a:xfrm>
        </p:spPr>
        <p:txBody>
          <a:bodyPr>
            <a:no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ko-KR" altLang="en-US" sz="3200" dirty="0">
                <a:latin typeface="+mj-ea"/>
              </a:rPr>
              <a:t>텍스트 꾸미기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323" y="1032387"/>
            <a:ext cx="10588727" cy="5447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6466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1623" y="1558014"/>
            <a:ext cx="9892671" cy="4896573"/>
          </a:xfrm>
          <a:prstGeom prst="rect">
            <a:avLst/>
          </a:prstGeom>
        </p:spPr>
      </p:pic>
      <p:sp>
        <p:nvSpPr>
          <p:cNvPr id="3" name="화살표: 오른쪽 6">
            <a:extLst>
              <a:ext uri="{FF2B5EF4-FFF2-40B4-BE49-F238E27FC236}">
                <a16:creationId xmlns:a16="http://schemas.microsoft.com/office/drawing/2014/main" id="{377F6EB9-04DD-E48B-35F4-1FDC8C656B50}"/>
              </a:ext>
            </a:extLst>
          </p:cNvPr>
          <p:cNvSpPr/>
          <p:nvPr/>
        </p:nvSpPr>
        <p:spPr>
          <a:xfrm>
            <a:off x="399649" y="4006300"/>
            <a:ext cx="1335428" cy="6668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ACEF18-3773-C1E3-C895-16E79BA820EE}"/>
              </a:ext>
            </a:extLst>
          </p:cNvPr>
          <p:cNvSpPr txBox="1"/>
          <p:nvPr/>
        </p:nvSpPr>
        <p:spPr>
          <a:xfrm>
            <a:off x="346317" y="3014500"/>
            <a:ext cx="14420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</a:rPr>
              <a:t>&lt; </a:t>
            </a:r>
            <a:r>
              <a:rPr lang="ko-KR" altLang="en-US" sz="2800" dirty="0">
                <a:solidFill>
                  <a:schemeClr val="accent1"/>
                </a:solidFill>
              </a:rPr>
              <a:t>결과 </a:t>
            </a:r>
            <a:r>
              <a:rPr lang="en-US" altLang="ko-KR" sz="2800" dirty="0">
                <a:solidFill>
                  <a:schemeClr val="accent1"/>
                </a:solidFill>
              </a:rPr>
              <a:t>&gt;</a:t>
            </a:r>
            <a:endParaRPr lang="ko-KR" altLang="en-US" sz="28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90994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5C47BF-19DD-7A68-913E-EF8F14DBA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23" y="550606"/>
            <a:ext cx="9875520" cy="481781"/>
          </a:xfrm>
        </p:spPr>
        <p:txBody>
          <a:bodyPr>
            <a:no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ko-KR" sz="3200" dirty="0">
                <a:latin typeface="+mj-ea"/>
              </a:rPr>
              <a:t>CSS3 </a:t>
            </a:r>
            <a:r>
              <a:rPr lang="ko-KR" altLang="en-US" sz="3200" dirty="0">
                <a:latin typeface="+mj-ea"/>
              </a:rPr>
              <a:t>폰트 활용</a:t>
            </a:r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377F6EB9-04DD-E48B-35F4-1FDC8C656B50}"/>
              </a:ext>
            </a:extLst>
          </p:cNvPr>
          <p:cNvSpPr/>
          <p:nvPr/>
        </p:nvSpPr>
        <p:spPr>
          <a:xfrm>
            <a:off x="6118039" y="3243484"/>
            <a:ext cx="1335428" cy="6668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ACEF18-3773-C1E3-C895-16E79BA820EE}"/>
              </a:ext>
            </a:extLst>
          </p:cNvPr>
          <p:cNvSpPr txBox="1"/>
          <p:nvPr/>
        </p:nvSpPr>
        <p:spPr>
          <a:xfrm>
            <a:off x="7590521" y="2197505"/>
            <a:ext cx="14420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</a:rPr>
              <a:t>&lt; </a:t>
            </a:r>
            <a:r>
              <a:rPr lang="ko-KR" altLang="en-US" sz="2800" dirty="0">
                <a:solidFill>
                  <a:schemeClr val="accent1"/>
                </a:solidFill>
              </a:rPr>
              <a:t>결과 </a:t>
            </a:r>
            <a:r>
              <a:rPr lang="en-US" altLang="ko-KR" sz="2800" dirty="0">
                <a:solidFill>
                  <a:schemeClr val="accent1"/>
                </a:solidFill>
              </a:rPr>
              <a:t>&gt;</a:t>
            </a:r>
            <a:endParaRPr lang="ko-KR" altLang="en-US" sz="2800" dirty="0">
              <a:solidFill>
                <a:schemeClr val="accent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0626" y="2810922"/>
            <a:ext cx="4277966" cy="371538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322" y="1032387"/>
            <a:ext cx="5140427" cy="5482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0759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5C47BF-19DD-7A68-913E-EF8F14DBA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23" y="550606"/>
            <a:ext cx="9875520" cy="481781"/>
          </a:xfrm>
        </p:spPr>
        <p:txBody>
          <a:bodyPr>
            <a:no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ko-KR" sz="3200" dirty="0">
                <a:latin typeface="+mj-ea"/>
              </a:rPr>
              <a:t>&lt;div&gt;</a:t>
            </a:r>
            <a:r>
              <a:rPr lang="ko-KR" altLang="en-US" sz="3200" dirty="0">
                <a:latin typeface="+mj-ea"/>
              </a:rPr>
              <a:t>의 박스 모델</a:t>
            </a:r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377F6EB9-04DD-E48B-35F4-1FDC8C656B50}"/>
              </a:ext>
            </a:extLst>
          </p:cNvPr>
          <p:cNvSpPr/>
          <p:nvPr/>
        </p:nvSpPr>
        <p:spPr>
          <a:xfrm>
            <a:off x="6450494" y="5025694"/>
            <a:ext cx="1335428" cy="6668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ACEF18-3773-C1E3-C895-16E79BA820EE}"/>
              </a:ext>
            </a:extLst>
          </p:cNvPr>
          <p:cNvSpPr txBox="1"/>
          <p:nvPr/>
        </p:nvSpPr>
        <p:spPr>
          <a:xfrm>
            <a:off x="7809579" y="4197840"/>
            <a:ext cx="14420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</a:rPr>
              <a:t>&lt; </a:t>
            </a:r>
            <a:r>
              <a:rPr lang="ko-KR" altLang="en-US" sz="2800" dirty="0">
                <a:solidFill>
                  <a:schemeClr val="accent1"/>
                </a:solidFill>
              </a:rPr>
              <a:t>결과 </a:t>
            </a:r>
            <a:r>
              <a:rPr lang="en-US" altLang="ko-KR" sz="2800" dirty="0">
                <a:solidFill>
                  <a:schemeClr val="accent1"/>
                </a:solidFill>
              </a:rPr>
              <a:t>&gt;</a:t>
            </a:r>
            <a:endParaRPr lang="ko-KR" altLang="en-US" sz="2800" dirty="0">
              <a:solidFill>
                <a:schemeClr val="accent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9579" y="4903583"/>
            <a:ext cx="4018224" cy="157800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322" y="1032387"/>
            <a:ext cx="5673827" cy="5479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1182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5C47BF-19DD-7A68-913E-EF8F14DBA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23" y="550606"/>
            <a:ext cx="9875520" cy="481781"/>
          </a:xfrm>
        </p:spPr>
        <p:txBody>
          <a:bodyPr>
            <a:no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ko-KR" sz="3200" dirty="0">
                <a:latin typeface="+mj-ea"/>
              </a:rPr>
              <a:t>&lt;div&gt;</a:t>
            </a:r>
            <a:r>
              <a:rPr lang="ko-KR" altLang="en-US" sz="3200" dirty="0">
                <a:latin typeface="+mj-ea"/>
              </a:rPr>
              <a:t>박스에 배경 꾸미기</a:t>
            </a:r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377F6EB9-04DD-E48B-35F4-1FDC8C656B50}"/>
              </a:ext>
            </a:extLst>
          </p:cNvPr>
          <p:cNvSpPr/>
          <p:nvPr/>
        </p:nvSpPr>
        <p:spPr>
          <a:xfrm>
            <a:off x="7488317" y="4887661"/>
            <a:ext cx="1268458" cy="6756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ACEF18-3773-C1E3-C895-16E79BA820EE}"/>
              </a:ext>
            </a:extLst>
          </p:cNvPr>
          <p:cNvSpPr txBox="1"/>
          <p:nvPr/>
        </p:nvSpPr>
        <p:spPr>
          <a:xfrm>
            <a:off x="7401500" y="4364441"/>
            <a:ext cx="14420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</a:rPr>
              <a:t>&lt; </a:t>
            </a:r>
            <a:r>
              <a:rPr lang="ko-KR" altLang="en-US" sz="2800" dirty="0">
                <a:solidFill>
                  <a:schemeClr val="accent1"/>
                </a:solidFill>
              </a:rPr>
              <a:t>결과 </a:t>
            </a:r>
            <a:r>
              <a:rPr lang="en-US" altLang="ko-KR" sz="2800" dirty="0">
                <a:solidFill>
                  <a:schemeClr val="accent1"/>
                </a:solidFill>
              </a:rPr>
              <a:t>&gt;</a:t>
            </a:r>
            <a:endParaRPr lang="ko-KR" altLang="en-US" sz="2800" dirty="0">
              <a:solidFill>
                <a:schemeClr val="accent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6691" y="2643111"/>
            <a:ext cx="3016303" cy="396588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323" y="1214099"/>
            <a:ext cx="5635727" cy="5292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7095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580" y="1102411"/>
            <a:ext cx="6404328" cy="513680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635C47BF-19DD-7A68-913E-EF8F14DBA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23" y="550606"/>
            <a:ext cx="9875520" cy="481781"/>
          </a:xfrm>
        </p:spPr>
        <p:txBody>
          <a:bodyPr>
            <a:no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ko-KR" altLang="en-US" sz="3200" dirty="0">
                <a:latin typeface="+mj-ea"/>
              </a:rPr>
              <a:t>마우스 커서</a:t>
            </a:r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377F6EB9-04DD-E48B-35F4-1FDC8C656B50}"/>
              </a:ext>
            </a:extLst>
          </p:cNvPr>
          <p:cNvSpPr/>
          <p:nvPr/>
        </p:nvSpPr>
        <p:spPr>
          <a:xfrm>
            <a:off x="5802719" y="5572325"/>
            <a:ext cx="1335428" cy="6668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ACEF18-3773-C1E3-C895-16E79BA820EE}"/>
              </a:ext>
            </a:extLst>
          </p:cNvPr>
          <p:cNvSpPr txBox="1"/>
          <p:nvPr/>
        </p:nvSpPr>
        <p:spPr>
          <a:xfrm>
            <a:off x="7342927" y="2297323"/>
            <a:ext cx="14420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</a:rPr>
              <a:t>&lt; </a:t>
            </a:r>
            <a:r>
              <a:rPr lang="ko-KR" altLang="en-US" sz="2800" dirty="0">
                <a:solidFill>
                  <a:schemeClr val="accent1"/>
                </a:solidFill>
              </a:rPr>
              <a:t>결과 </a:t>
            </a:r>
            <a:r>
              <a:rPr lang="en-US" altLang="ko-KR" sz="2800" dirty="0">
                <a:solidFill>
                  <a:schemeClr val="accent1"/>
                </a:solidFill>
              </a:rPr>
              <a:t>&gt;</a:t>
            </a:r>
            <a:endParaRPr lang="ko-KR" altLang="en-US" sz="2800" dirty="0">
              <a:solidFill>
                <a:schemeClr val="accent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2927" y="2973512"/>
            <a:ext cx="4557066" cy="3593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1531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5C47BF-19DD-7A68-913E-EF8F14DBA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23" y="550606"/>
            <a:ext cx="9875520" cy="481781"/>
          </a:xfrm>
        </p:spPr>
        <p:txBody>
          <a:bodyPr>
            <a:no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ko-KR" sz="3200" dirty="0">
                <a:latin typeface="+mj-ea"/>
              </a:rPr>
              <a:t>Display </a:t>
            </a:r>
            <a:r>
              <a:rPr lang="ko-KR" altLang="en-US" sz="3200" dirty="0" err="1">
                <a:latin typeface="+mj-ea"/>
              </a:rPr>
              <a:t>프로퍼티</a:t>
            </a:r>
            <a:endParaRPr lang="ko-KR" altLang="en-US" sz="3200" dirty="0">
              <a:latin typeface="+mj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322" y="1032386"/>
            <a:ext cx="6016727" cy="5456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6874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5401" y="500406"/>
            <a:ext cx="8803921" cy="5936253"/>
          </a:xfrm>
          <a:prstGeom prst="rect">
            <a:avLst/>
          </a:prstGeom>
        </p:spPr>
      </p:pic>
      <p:sp>
        <p:nvSpPr>
          <p:cNvPr id="3" name="화살표: 오른쪽 6">
            <a:extLst>
              <a:ext uri="{FF2B5EF4-FFF2-40B4-BE49-F238E27FC236}">
                <a16:creationId xmlns:a16="http://schemas.microsoft.com/office/drawing/2014/main" id="{377F6EB9-04DD-E48B-35F4-1FDC8C656B50}"/>
              </a:ext>
            </a:extLst>
          </p:cNvPr>
          <p:cNvSpPr/>
          <p:nvPr/>
        </p:nvSpPr>
        <p:spPr>
          <a:xfrm>
            <a:off x="1027179" y="4661853"/>
            <a:ext cx="1335428" cy="6668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ACEF18-3773-C1E3-C895-16E79BA820EE}"/>
              </a:ext>
            </a:extLst>
          </p:cNvPr>
          <p:cNvSpPr txBox="1"/>
          <p:nvPr/>
        </p:nvSpPr>
        <p:spPr>
          <a:xfrm>
            <a:off x="973847" y="3695816"/>
            <a:ext cx="14420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</a:rPr>
              <a:t>&lt; </a:t>
            </a:r>
            <a:r>
              <a:rPr lang="ko-KR" altLang="en-US" sz="2800" dirty="0">
                <a:solidFill>
                  <a:schemeClr val="accent1"/>
                </a:solidFill>
              </a:rPr>
              <a:t>결과 </a:t>
            </a:r>
            <a:r>
              <a:rPr lang="en-US" altLang="ko-KR" sz="2800" dirty="0">
                <a:solidFill>
                  <a:schemeClr val="accent1"/>
                </a:solidFill>
              </a:rPr>
              <a:t>&gt;</a:t>
            </a:r>
            <a:endParaRPr lang="ko-KR" altLang="en-US" sz="28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60415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5C47BF-19DD-7A68-913E-EF8F14DBA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23" y="550606"/>
            <a:ext cx="9875520" cy="481781"/>
          </a:xfrm>
        </p:spPr>
        <p:txBody>
          <a:bodyPr>
            <a:no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ko-KR" sz="3200" dirty="0" err="1">
                <a:latin typeface="+mj-ea"/>
              </a:rPr>
              <a:t>position:relative</a:t>
            </a:r>
            <a:r>
              <a:rPr lang="en-US" altLang="ko-KR" sz="3200" dirty="0">
                <a:latin typeface="+mj-ea"/>
              </a:rPr>
              <a:t> </a:t>
            </a:r>
            <a:r>
              <a:rPr lang="ko-KR" altLang="en-US" sz="3200" dirty="0">
                <a:latin typeface="+mj-ea"/>
              </a:rPr>
              <a:t>상대배치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ACEF18-3773-C1E3-C895-16E79BA820EE}"/>
              </a:ext>
            </a:extLst>
          </p:cNvPr>
          <p:cNvSpPr txBox="1"/>
          <p:nvPr/>
        </p:nvSpPr>
        <p:spPr>
          <a:xfrm>
            <a:off x="479323" y="3961490"/>
            <a:ext cx="14420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</a:rPr>
              <a:t>&lt; </a:t>
            </a:r>
            <a:r>
              <a:rPr lang="ko-KR" altLang="en-US" sz="2800" dirty="0">
                <a:solidFill>
                  <a:schemeClr val="accent1"/>
                </a:solidFill>
              </a:rPr>
              <a:t>결과 </a:t>
            </a:r>
            <a:r>
              <a:rPr lang="en-US" altLang="ko-KR" sz="2800" dirty="0">
                <a:solidFill>
                  <a:schemeClr val="accent1"/>
                </a:solidFill>
              </a:rPr>
              <a:t>&gt;</a:t>
            </a:r>
            <a:endParaRPr lang="ko-KR" altLang="en-US" sz="2800" dirty="0">
              <a:solidFill>
                <a:schemeClr val="accent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323" y="4484710"/>
            <a:ext cx="4684348" cy="1952875"/>
          </a:xfrm>
          <a:prstGeom prst="rect">
            <a:avLst/>
          </a:prstGeom>
        </p:spPr>
      </p:pic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377F6EB9-04DD-E48B-35F4-1FDC8C656B50}"/>
              </a:ext>
            </a:extLst>
          </p:cNvPr>
          <p:cNvSpPr/>
          <p:nvPr/>
        </p:nvSpPr>
        <p:spPr>
          <a:xfrm rot="8094705">
            <a:off x="5596728" y="4216091"/>
            <a:ext cx="1240283" cy="5372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0069" y="304299"/>
            <a:ext cx="4540931" cy="6280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5429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509" y="1096033"/>
            <a:ext cx="6392167" cy="476316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635C47BF-19DD-7A68-913E-EF8F14DBA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23" y="550606"/>
            <a:ext cx="9875520" cy="481781"/>
          </a:xfrm>
        </p:spPr>
        <p:txBody>
          <a:bodyPr>
            <a:no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ko-KR" sz="3200" dirty="0">
                <a:latin typeface="+mj-ea"/>
              </a:rPr>
              <a:t>CSS3 </a:t>
            </a:r>
            <a:r>
              <a:rPr lang="ko-KR" altLang="en-US" sz="3200" dirty="0">
                <a:latin typeface="+mj-ea"/>
              </a:rPr>
              <a:t>스타일 시트로 꾸민 웹 페이지</a:t>
            </a:r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377F6EB9-04DD-E48B-35F4-1FDC8C656B50}"/>
              </a:ext>
            </a:extLst>
          </p:cNvPr>
          <p:cNvSpPr/>
          <p:nvPr/>
        </p:nvSpPr>
        <p:spPr>
          <a:xfrm>
            <a:off x="5366096" y="5859198"/>
            <a:ext cx="1335428" cy="6668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ACEF18-3773-C1E3-C895-16E79BA820EE}"/>
              </a:ext>
            </a:extLst>
          </p:cNvPr>
          <p:cNvSpPr txBox="1"/>
          <p:nvPr/>
        </p:nvSpPr>
        <p:spPr>
          <a:xfrm>
            <a:off x="5259432" y="5232394"/>
            <a:ext cx="14420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</a:rPr>
              <a:t>&lt; </a:t>
            </a:r>
            <a:r>
              <a:rPr lang="ko-KR" altLang="en-US" sz="2800" dirty="0">
                <a:solidFill>
                  <a:schemeClr val="accent1"/>
                </a:solidFill>
              </a:rPr>
              <a:t>결과 </a:t>
            </a:r>
            <a:r>
              <a:rPr lang="en-US" altLang="ko-KR" sz="2800" dirty="0">
                <a:solidFill>
                  <a:schemeClr val="accent1"/>
                </a:solidFill>
              </a:rPr>
              <a:t>&gt;</a:t>
            </a:r>
            <a:endParaRPr lang="ko-KR" altLang="en-US" sz="2800" dirty="0">
              <a:solidFill>
                <a:schemeClr val="accent1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6676" y="4733993"/>
            <a:ext cx="4993245" cy="1792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4289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5C47BF-19DD-7A68-913E-EF8F14DBA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23" y="550606"/>
            <a:ext cx="9875520" cy="481781"/>
          </a:xfrm>
        </p:spPr>
        <p:txBody>
          <a:bodyPr>
            <a:no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ko-KR" sz="3200" dirty="0" err="1">
                <a:latin typeface="+mj-ea"/>
              </a:rPr>
              <a:t>position:absolute</a:t>
            </a:r>
            <a:r>
              <a:rPr lang="en-US" altLang="ko-KR" sz="3200" dirty="0">
                <a:latin typeface="+mj-ea"/>
              </a:rPr>
              <a:t> </a:t>
            </a:r>
            <a:r>
              <a:rPr lang="ko-KR" altLang="en-US" sz="3200" dirty="0">
                <a:latin typeface="+mj-ea"/>
              </a:rPr>
              <a:t>절대배치</a:t>
            </a:r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377F6EB9-04DD-E48B-35F4-1FDC8C656B50}"/>
              </a:ext>
            </a:extLst>
          </p:cNvPr>
          <p:cNvSpPr/>
          <p:nvPr/>
        </p:nvSpPr>
        <p:spPr>
          <a:xfrm rot="10800000">
            <a:off x="4028323" y="2851032"/>
            <a:ext cx="1335428" cy="6668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ACEF18-3773-C1E3-C895-16E79BA820EE}"/>
              </a:ext>
            </a:extLst>
          </p:cNvPr>
          <p:cNvSpPr txBox="1"/>
          <p:nvPr/>
        </p:nvSpPr>
        <p:spPr>
          <a:xfrm>
            <a:off x="4028323" y="2327812"/>
            <a:ext cx="14420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</a:rPr>
              <a:t>&lt; </a:t>
            </a:r>
            <a:r>
              <a:rPr lang="ko-KR" altLang="en-US" sz="2800" dirty="0">
                <a:solidFill>
                  <a:schemeClr val="accent1"/>
                </a:solidFill>
              </a:rPr>
              <a:t>결과 </a:t>
            </a:r>
            <a:r>
              <a:rPr lang="en-US" altLang="ko-KR" sz="2800" dirty="0">
                <a:solidFill>
                  <a:schemeClr val="accent1"/>
                </a:solidFill>
              </a:rPr>
              <a:t>&gt;</a:t>
            </a:r>
            <a:endParaRPr lang="ko-KR" altLang="en-US" sz="2800" dirty="0">
              <a:solidFill>
                <a:schemeClr val="accent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323" y="1740190"/>
            <a:ext cx="3106559" cy="472547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9091" y="328555"/>
            <a:ext cx="4800959" cy="6232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6847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5C47BF-19DD-7A68-913E-EF8F14DBA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23" y="550606"/>
            <a:ext cx="9875520" cy="481781"/>
          </a:xfrm>
        </p:spPr>
        <p:txBody>
          <a:bodyPr>
            <a:no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ko-KR" sz="3200" dirty="0" err="1">
                <a:latin typeface="+mj-ea"/>
              </a:rPr>
              <a:t>position:fixed</a:t>
            </a:r>
            <a:r>
              <a:rPr lang="en-US" altLang="ko-KR" sz="3200" dirty="0">
                <a:latin typeface="+mj-ea"/>
              </a:rPr>
              <a:t> </a:t>
            </a:r>
            <a:r>
              <a:rPr lang="ko-KR" altLang="en-US" sz="3200" dirty="0">
                <a:latin typeface="+mj-ea"/>
              </a:rPr>
              <a:t>고정배치</a:t>
            </a:r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377F6EB9-04DD-E48B-35F4-1FDC8C656B50}"/>
              </a:ext>
            </a:extLst>
          </p:cNvPr>
          <p:cNvSpPr/>
          <p:nvPr/>
        </p:nvSpPr>
        <p:spPr>
          <a:xfrm>
            <a:off x="6177071" y="3084388"/>
            <a:ext cx="1335428" cy="6668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ACEF18-3773-C1E3-C895-16E79BA820EE}"/>
              </a:ext>
            </a:extLst>
          </p:cNvPr>
          <p:cNvSpPr txBox="1"/>
          <p:nvPr/>
        </p:nvSpPr>
        <p:spPr>
          <a:xfrm>
            <a:off x="7924875" y="2404899"/>
            <a:ext cx="14420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</a:rPr>
              <a:t>&lt; </a:t>
            </a:r>
            <a:r>
              <a:rPr lang="ko-KR" altLang="en-US" sz="2800" dirty="0">
                <a:solidFill>
                  <a:schemeClr val="accent1"/>
                </a:solidFill>
              </a:rPr>
              <a:t>결과 </a:t>
            </a:r>
            <a:r>
              <a:rPr lang="en-US" altLang="ko-KR" sz="2800" dirty="0">
                <a:solidFill>
                  <a:schemeClr val="accent1"/>
                </a:solidFill>
              </a:rPr>
              <a:t>&gt;</a:t>
            </a:r>
            <a:endParaRPr lang="ko-KR" altLang="en-US" sz="2800" dirty="0">
              <a:solidFill>
                <a:schemeClr val="accent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4875" y="3084388"/>
            <a:ext cx="3885567" cy="340674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637" y="1219472"/>
            <a:ext cx="5734434" cy="5063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1139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5C47BF-19DD-7A68-913E-EF8F14DBA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23" y="550606"/>
            <a:ext cx="9875520" cy="481781"/>
          </a:xfrm>
        </p:spPr>
        <p:txBody>
          <a:bodyPr>
            <a:no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ko-KR" sz="3200" dirty="0">
                <a:latin typeface="+mj-ea"/>
              </a:rPr>
              <a:t>float </a:t>
            </a:r>
            <a:r>
              <a:rPr lang="ko-KR" altLang="en-US" sz="3200" dirty="0">
                <a:latin typeface="+mj-ea"/>
              </a:rPr>
              <a:t>배치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173" y="1628468"/>
            <a:ext cx="11331677" cy="4678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9755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3025" y="1345051"/>
            <a:ext cx="9391909" cy="4167896"/>
          </a:xfrm>
          <a:prstGeom prst="rect">
            <a:avLst/>
          </a:prstGeom>
        </p:spPr>
      </p:pic>
      <p:sp>
        <p:nvSpPr>
          <p:cNvPr id="3" name="화살표: 오른쪽 6">
            <a:extLst>
              <a:ext uri="{FF2B5EF4-FFF2-40B4-BE49-F238E27FC236}">
                <a16:creationId xmlns:a16="http://schemas.microsoft.com/office/drawing/2014/main" id="{377F6EB9-04DD-E48B-35F4-1FDC8C656B50}"/>
              </a:ext>
            </a:extLst>
          </p:cNvPr>
          <p:cNvSpPr/>
          <p:nvPr/>
        </p:nvSpPr>
        <p:spPr>
          <a:xfrm>
            <a:off x="687432" y="3572435"/>
            <a:ext cx="1335428" cy="6668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ACEF18-3773-C1E3-C895-16E79BA820EE}"/>
              </a:ext>
            </a:extLst>
          </p:cNvPr>
          <p:cNvSpPr txBox="1"/>
          <p:nvPr/>
        </p:nvSpPr>
        <p:spPr>
          <a:xfrm>
            <a:off x="580768" y="2905779"/>
            <a:ext cx="14420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</a:rPr>
              <a:t>&lt; </a:t>
            </a:r>
            <a:r>
              <a:rPr lang="ko-KR" altLang="en-US" sz="2800" dirty="0">
                <a:solidFill>
                  <a:schemeClr val="accent1"/>
                </a:solidFill>
              </a:rPr>
              <a:t>결과 </a:t>
            </a:r>
            <a:r>
              <a:rPr lang="en-US" altLang="ko-KR" sz="2800" dirty="0">
                <a:solidFill>
                  <a:schemeClr val="accent1"/>
                </a:solidFill>
              </a:rPr>
              <a:t>&gt;</a:t>
            </a:r>
            <a:endParaRPr lang="ko-KR" altLang="en-US" sz="28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64250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5C47BF-19DD-7A68-913E-EF8F14DBA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23" y="550606"/>
            <a:ext cx="9875520" cy="481781"/>
          </a:xfrm>
        </p:spPr>
        <p:txBody>
          <a:bodyPr>
            <a:no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ko-KR" sz="3200" dirty="0">
                <a:latin typeface="+mj-ea"/>
              </a:rPr>
              <a:t>z-index </a:t>
            </a:r>
            <a:r>
              <a:rPr lang="ko-KR" altLang="en-US" sz="3200" dirty="0" err="1">
                <a:latin typeface="+mj-ea"/>
              </a:rPr>
              <a:t>프로퍼티</a:t>
            </a:r>
            <a:endParaRPr lang="ko-KR" altLang="en-US" sz="3200" dirty="0">
              <a:latin typeface="+mj-ea"/>
            </a:endParaRPr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377F6EB9-04DD-E48B-35F4-1FDC8C656B50}"/>
              </a:ext>
            </a:extLst>
          </p:cNvPr>
          <p:cNvSpPr/>
          <p:nvPr/>
        </p:nvSpPr>
        <p:spPr>
          <a:xfrm>
            <a:off x="6908027" y="3586186"/>
            <a:ext cx="1335428" cy="6668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ACEF18-3773-C1E3-C895-16E79BA820EE}"/>
              </a:ext>
            </a:extLst>
          </p:cNvPr>
          <p:cNvSpPr txBox="1"/>
          <p:nvPr/>
        </p:nvSpPr>
        <p:spPr>
          <a:xfrm>
            <a:off x="8529424" y="3002640"/>
            <a:ext cx="14420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</a:rPr>
              <a:t>&lt; </a:t>
            </a:r>
            <a:r>
              <a:rPr lang="ko-KR" altLang="en-US" sz="2800" dirty="0">
                <a:solidFill>
                  <a:schemeClr val="accent1"/>
                </a:solidFill>
              </a:rPr>
              <a:t>결과 </a:t>
            </a:r>
            <a:r>
              <a:rPr lang="en-US" altLang="ko-KR" sz="2800" dirty="0">
                <a:solidFill>
                  <a:schemeClr val="accent1"/>
                </a:solidFill>
              </a:rPr>
              <a:t>&gt;</a:t>
            </a:r>
            <a:endParaRPr lang="ko-KR" altLang="en-US" sz="2800" dirty="0">
              <a:solidFill>
                <a:schemeClr val="accent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9424" y="3586186"/>
            <a:ext cx="3375705" cy="297608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323" y="1032387"/>
            <a:ext cx="5997677" cy="5529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8246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5C47BF-19DD-7A68-913E-EF8F14DBA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23" y="550606"/>
            <a:ext cx="9875520" cy="481781"/>
          </a:xfrm>
        </p:spPr>
        <p:txBody>
          <a:bodyPr>
            <a:no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ko-KR" sz="3200" dirty="0">
                <a:latin typeface="+mj-ea"/>
              </a:rPr>
              <a:t>visibility </a:t>
            </a:r>
            <a:r>
              <a:rPr lang="ko-KR" altLang="en-US" sz="3200" dirty="0" err="1">
                <a:latin typeface="+mj-ea"/>
              </a:rPr>
              <a:t>프로퍼티</a:t>
            </a:r>
            <a:endParaRPr lang="ko-KR" altLang="en-US" sz="3200" dirty="0">
              <a:latin typeface="+mj-ea"/>
            </a:endParaRPr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377F6EB9-04DD-E48B-35F4-1FDC8C656B50}"/>
              </a:ext>
            </a:extLst>
          </p:cNvPr>
          <p:cNvSpPr/>
          <p:nvPr/>
        </p:nvSpPr>
        <p:spPr>
          <a:xfrm>
            <a:off x="7208869" y="5799727"/>
            <a:ext cx="1335428" cy="6668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ACEF18-3773-C1E3-C895-16E79BA820EE}"/>
              </a:ext>
            </a:extLst>
          </p:cNvPr>
          <p:cNvSpPr txBox="1"/>
          <p:nvPr/>
        </p:nvSpPr>
        <p:spPr>
          <a:xfrm>
            <a:off x="8544297" y="4008272"/>
            <a:ext cx="14420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</a:rPr>
              <a:t>&lt; </a:t>
            </a:r>
            <a:r>
              <a:rPr lang="ko-KR" altLang="en-US" sz="2800" dirty="0">
                <a:solidFill>
                  <a:schemeClr val="accent1"/>
                </a:solidFill>
              </a:rPr>
              <a:t>결과 </a:t>
            </a:r>
            <a:r>
              <a:rPr lang="en-US" altLang="ko-KR" sz="2800" dirty="0">
                <a:solidFill>
                  <a:schemeClr val="accent1"/>
                </a:solidFill>
              </a:rPr>
              <a:t>&gt;</a:t>
            </a:r>
            <a:endParaRPr lang="ko-KR" altLang="en-US" sz="2800" dirty="0">
              <a:solidFill>
                <a:schemeClr val="accent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4297" y="4531492"/>
            <a:ext cx="3351072" cy="193512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323" y="1185608"/>
            <a:ext cx="6729546" cy="5392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6087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5C47BF-19DD-7A68-913E-EF8F14DBA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23" y="550606"/>
            <a:ext cx="9875520" cy="481781"/>
          </a:xfrm>
        </p:spPr>
        <p:txBody>
          <a:bodyPr>
            <a:no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ko-KR" sz="3200" dirty="0">
                <a:latin typeface="+mj-ea"/>
              </a:rPr>
              <a:t>overflow </a:t>
            </a:r>
            <a:r>
              <a:rPr lang="ko-KR" altLang="en-US" sz="3200" dirty="0" err="1">
                <a:latin typeface="+mj-ea"/>
              </a:rPr>
              <a:t>프로퍼티</a:t>
            </a:r>
            <a:endParaRPr lang="ko-KR" altLang="en-US" sz="3200" dirty="0">
              <a:latin typeface="+mj-ea"/>
            </a:endParaRPr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377F6EB9-04DD-E48B-35F4-1FDC8C656B50}"/>
              </a:ext>
            </a:extLst>
          </p:cNvPr>
          <p:cNvSpPr/>
          <p:nvPr/>
        </p:nvSpPr>
        <p:spPr>
          <a:xfrm>
            <a:off x="7837366" y="3715870"/>
            <a:ext cx="1335428" cy="6668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ACEF18-3773-C1E3-C895-16E79BA820EE}"/>
              </a:ext>
            </a:extLst>
          </p:cNvPr>
          <p:cNvSpPr txBox="1"/>
          <p:nvPr/>
        </p:nvSpPr>
        <p:spPr>
          <a:xfrm>
            <a:off x="9368778" y="2534005"/>
            <a:ext cx="14420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</a:rPr>
              <a:t>&lt; </a:t>
            </a:r>
            <a:r>
              <a:rPr lang="ko-KR" altLang="en-US" sz="2800" dirty="0">
                <a:solidFill>
                  <a:schemeClr val="accent1"/>
                </a:solidFill>
              </a:rPr>
              <a:t>결과 </a:t>
            </a:r>
            <a:r>
              <a:rPr lang="en-US" altLang="ko-KR" sz="2800" dirty="0">
                <a:solidFill>
                  <a:schemeClr val="accent1"/>
                </a:solidFill>
              </a:rPr>
              <a:t>&gt;</a:t>
            </a:r>
            <a:endParaRPr lang="ko-KR" altLang="en-US" sz="2800" dirty="0">
              <a:solidFill>
                <a:schemeClr val="accent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8778" y="3103029"/>
            <a:ext cx="2562583" cy="328658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323" y="1184787"/>
            <a:ext cx="7358043" cy="5391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0127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5C47BF-19DD-7A68-913E-EF8F14DBA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23" y="550606"/>
            <a:ext cx="9875520" cy="481781"/>
          </a:xfrm>
        </p:spPr>
        <p:txBody>
          <a:bodyPr>
            <a:no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ko-KR" altLang="en-US" sz="3200" dirty="0">
                <a:latin typeface="+mj-ea"/>
              </a:rPr>
              <a:t>리스트로 메뉴 만들기</a:t>
            </a:r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377F6EB9-04DD-E48B-35F4-1FDC8C656B50}"/>
              </a:ext>
            </a:extLst>
          </p:cNvPr>
          <p:cNvSpPr/>
          <p:nvPr/>
        </p:nvSpPr>
        <p:spPr>
          <a:xfrm>
            <a:off x="5698912" y="4248171"/>
            <a:ext cx="1335428" cy="6668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ACEF18-3773-C1E3-C895-16E79BA820EE}"/>
              </a:ext>
            </a:extLst>
          </p:cNvPr>
          <p:cNvSpPr txBox="1"/>
          <p:nvPr/>
        </p:nvSpPr>
        <p:spPr>
          <a:xfrm>
            <a:off x="7214443" y="3724951"/>
            <a:ext cx="14420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</a:rPr>
              <a:t>&lt; </a:t>
            </a:r>
            <a:r>
              <a:rPr lang="ko-KR" altLang="en-US" sz="2800" dirty="0">
                <a:solidFill>
                  <a:schemeClr val="accent1"/>
                </a:solidFill>
              </a:rPr>
              <a:t>결과 </a:t>
            </a:r>
            <a:r>
              <a:rPr lang="en-US" altLang="ko-KR" sz="2800" dirty="0">
                <a:solidFill>
                  <a:schemeClr val="accent1"/>
                </a:solidFill>
              </a:rPr>
              <a:t>&gt;</a:t>
            </a:r>
            <a:endParaRPr lang="ko-KR" altLang="en-US" sz="2800" dirty="0">
              <a:solidFill>
                <a:schemeClr val="accent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4443" y="4362535"/>
            <a:ext cx="4696480" cy="55252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323" y="1032387"/>
            <a:ext cx="5039486" cy="5476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3005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5C47BF-19DD-7A68-913E-EF8F14DBA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2549" y="550606"/>
            <a:ext cx="5836920" cy="481781"/>
          </a:xfrm>
        </p:spPr>
        <p:txBody>
          <a:bodyPr>
            <a:noAutofit/>
          </a:bodyPr>
          <a:lstStyle/>
          <a:p>
            <a:pPr marL="571500" indent="-571500" algn="r">
              <a:buFont typeface="Arial" panose="020B0604020202020204" pitchFamily="34" charset="0"/>
              <a:buChar char="•"/>
            </a:pPr>
            <a:r>
              <a:rPr lang="ko-KR" altLang="en-US" sz="3200" dirty="0">
                <a:latin typeface="+mj-ea"/>
              </a:rPr>
              <a:t>표 응용 </a:t>
            </a:r>
            <a:r>
              <a:rPr lang="en-US" altLang="ko-KR" sz="3200" dirty="0">
                <a:latin typeface="+mj-ea"/>
              </a:rPr>
              <a:t>1</a:t>
            </a:r>
            <a:endParaRPr lang="ko-KR" altLang="en-US" sz="3200" dirty="0">
              <a:latin typeface="+mj-ea"/>
            </a:endParaRPr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377F6EB9-04DD-E48B-35F4-1FDC8C656B50}"/>
              </a:ext>
            </a:extLst>
          </p:cNvPr>
          <p:cNvSpPr/>
          <p:nvPr/>
        </p:nvSpPr>
        <p:spPr>
          <a:xfrm>
            <a:off x="5963929" y="5103212"/>
            <a:ext cx="1335428" cy="6668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ACEF18-3773-C1E3-C895-16E79BA820EE}"/>
              </a:ext>
            </a:extLst>
          </p:cNvPr>
          <p:cNvSpPr txBox="1"/>
          <p:nvPr/>
        </p:nvSpPr>
        <p:spPr>
          <a:xfrm>
            <a:off x="5963929" y="4375460"/>
            <a:ext cx="14420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</a:rPr>
              <a:t>&lt; </a:t>
            </a:r>
            <a:r>
              <a:rPr lang="ko-KR" altLang="en-US" sz="2800" dirty="0">
                <a:solidFill>
                  <a:schemeClr val="accent1"/>
                </a:solidFill>
              </a:rPr>
              <a:t>결과 </a:t>
            </a:r>
            <a:r>
              <a:rPr lang="en-US" altLang="ko-KR" sz="2800" dirty="0">
                <a:solidFill>
                  <a:schemeClr val="accent1"/>
                </a:solidFill>
              </a:rPr>
              <a:t>&gt;</a:t>
            </a:r>
            <a:endParaRPr lang="ko-KR" altLang="en-US" sz="2800" dirty="0">
              <a:solidFill>
                <a:schemeClr val="accent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1125" y="3265083"/>
            <a:ext cx="4188394" cy="326719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515" y="333960"/>
            <a:ext cx="4930266" cy="6198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75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322" y="3402912"/>
            <a:ext cx="4499777" cy="3136209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635C47BF-19DD-7A68-913E-EF8F14DBA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23" y="550606"/>
            <a:ext cx="9875520" cy="481781"/>
          </a:xfrm>
        </p:spPr>
        <p:txBody>
          <a:bodyPr>
            <a:no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ko-KR" altLang="en-US" sz="3200" dirty="0">
                <a:latin typeface="+mj-ea"/>
              </a:rPr>
              <a:t>폼 스타일 주기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ACEF18-3773-C1E3-C895-16E79BA820EE}"/>
              </a:ext>
            </a:extLst>
          </p:cNvPr>
          <p:cNvSpPr txBox="1"/>
          <p:nvPr/>
        </p:nvSpPr>
        <p:spPr>
          <a:xfrm>
            <a:off x="479323" y="2889182"/>
            <a:ext cx="14420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</a:rPr>
              <a:t>&lt; </a:t>
            </a:r>
            <a:r>
              <a:rPr lang="ko-KR" altLang="en-US" sz="2800" dirty="0">
                <a:solidFill>
                  <a:schemeClr val="accent1"/>
                </a:solidFill>
              </a:rPr>
              <a:t>결과 </a:t>
            </a:r>
            <a:r>
              <a:rPr lang="en-US" altLang="ko-KR" sz="2800" dirty="0">
                <a:solidFill>
                  <a:schemeClr val="accent1"/>
                </a:solidFill>
              </a:rPr>
              <a:t>&gt;</a:t>
            </a:r>
            <a:endParaRPr lang="ko-KR" altLang="en-US" sz="2800" dirty="0">
              <a:solidFill>
                <a:schemeClr val="accent1"/>
              </a:solidFill>
            </a:endParaRPr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377F6EB9-04DD-E48B-35F4-1FDC8C656B50}"/>
              </a:ext>
            </a:extLst>
          </p:cNvPr>
          <p:cNvSpPr/>
          <p:nvPr/>
        </p:nvSpPr>
        <p:spPr>
          <a:xfrm rot="8590974">
            <a:off x="5045747" y="2817346"/>
            <a:ext cx="1335428" cy="6668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5277" y="318097"/>
            <a:ext cx="5282002" cy="6221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796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323" y="1139974"/>
            <a:ext cx="6649378" cy="4401164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635C47BF-19DD-7A68-913E-EF8F14DBA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23" y="550606"/>
            <a:ext cx="9875520" cy="481781"/>
          </a:xfrm>
        </p:spPr>
        <p:txBody>
          <a:bodyPr>
            <a:no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ko-KR" sz="3200" dirty="0">
                <a:latin typeface="+mj-ea"/>
              </a:rPr>
              <a:t>&lt;style&gt; </a:t>
            </a:r>
            <a:r>
              <a:rPr lang="ko-KR" altLang="en-US" sz="3200" dirty="0">
                <a:latin typeface="+mj-ea"/>
              </a:rPr>
              <a:t>태그로 스타일 시트 만들기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1350" y="5222073"/>
            <a:ext cx="4811824" cy="1247812"/>
          </a:xfrm>
          <a:prstGeom prst="rect">
            <a:avLst/>
          </a:prstGeom>
        </p:spPr>
      </p:pic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377F6EB9-04DD-E48B-35F4-1FDC8C656B50}"/>
              </a:ext>
            </a:extLst>
          </p:cNvPr>
          <p:cNvSpPr/>
          <p:nvPr/>
        </p:nvSpPr>
        <p:spPr>
          <a:xfrm>
            <a:off x="5417083" y="5802994"/>
            <a:ext cx="1335428" cy="6668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ACEF18-3773-C1E3-C895-16E79BA820EE}"/>
              </a:ext>
            </a:extLst>
          </p:cNvPr>
          <p:cNvSpPr txBox="1"/>
          <p:nvPr/>
        </p:nvSpPr>
        <p:spPr>
          <a:xfrm>
            <a:off x="7036333" y="4591266"/>
            <a:ext cx="14420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</a:rPr>
              <a:t>&lt; </a:t>
            </a:r>
            <a:r>
              <a:rPr lang="ko-KR" altLang="en-US" sz="2800" dirty="0">
                <a:solidFill>
                  <a:schemeClr val="accent1"/>
                </a:solidFill>
              </a:rPr>
              <a:t>결과 </a:t>
            </a:r>
            <a:r>
              <a:rPr lang="en-US" altLang="ko-KR" sz="2800" dirty="0">
                <a:solidFill>
                  <a:schemeClr val="accent1"/>
                </a:solidFill>
              </a:rPr>
              <a:t>&gt;</a:t>
            </a:r>
            <a:endParaRPr lang="ko-KR" altLang="en-US" sz="28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3788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084438" y="2664543"/>
            <a:ext cx="80624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accent1"/>
                </a:solidFill>
              </a:rPr>
              <a:t>&lt; </a:t>
            </a:r>
            <a:r>
              <a:rPr lang="ko-KR" altLang="en-US" sz="4800" b="1" dirty="0">
                <a:solidFill>
                  <a:schemeClr val="accent1"/>
                </a:solidFill>
              </a:rPr>
              <a:t>노트필기 정리하기 </a:t>
            </a:r>
            <a:r>
              <a:rPr lang="en-US" altLang="ko-KR" sz="4800" b="1" dirty="0">
                <a:solidFill>
                  <a:schemeClr val="accent1"/>
                </a:solidFill>
              </a:rPr>
              <a:t>&gt;</a:t>
            </a:r>
            <a:endParaRPr lang="ko-KR" altLang="en-US" sz="48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61188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15E86C9-8764-4446-CE8D-4908A16A27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23" y="313899"/>
            <a:ext cx="4285573" cy="623554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7A30AC4-D0F8-5E63-DFD5-1C10EDAFD4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96" y="317209"/>
            <a:ext cx="4831307" cy="6232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5397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B236A19-FE31-5B13-0F25-F649ED1F43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643" y="286603"/>
            <a:ext cx="4826895" cy="627797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BEBFF46-3E5F-9656-DE6B-190B604EB5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3213" y="293427"/>
            <a:ext cx="4466087" cy="628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6043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7353EA8-306E-959F-CE44-D39FF1A216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705" y="282274"/>
            <a:ext cx="4251158" cy="629345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DB51A37-AB7C-C11F-D42C-CA688B39D6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6973" y="309415"/>
            <a:ext cx="4665813" cy="6239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1705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6776240-BC4A-DCE9-DEAE-EE1E1847A9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048" y="320842"/>
            <a:ext cx="4591149" cy="621325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9F1DBB8-21AE-3474-795A-945B00E0C4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1994" y="320842"/>
            <a:ext cx="4648875" cy="6213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9777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AC9227D1-2648-C7F7-6BE9-B77D6BA32E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812" y="322370"/>
            <a:ext cx="4637964" cy="6213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1359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5C47BF-19DD-7A68-913E-EF8F14DBA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23" y="550606"/>
            <a:ext cx="9875520" cy="481781"/>
          </a:xfrm>
        </p:spPr>
        <p:txBody>
          <a:bodyPr>
            <a:no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ko-KR" sz="3200" dirty="0">
                <a:latin typeface="+mj-ea"/>
              </a:rPr>
              <a:t>&lt;style&gt; </a:t>
            </a:r>
            <a:r>
              <a:rPr lang="ko-KR" altLang="en-US" sz="3200" dirty="0">
                <a:latin typeface="+mj-ea"/>
              </a:rPr>
              <a:t>속성에 스타일 시트 만들기</a:t>
            </a:r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377F6EB9-04DD-E48B-35F4-1FDC8C656B50}"/>
              </a:ext>
            </a:extLst>
          </p:cNvPr>
          <p:cNvSpPr/>
          <p:nvPr/>
        </p:nvSpPr>
        <p:spPr>
          <a:xfrm>
            <a:off x="7024254" y="5855329"/>
            <a:ext cx="1335428" cy="6668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ACEF18-3773-C1E3-C895-16E79BA820EE}"/>
              </a:ext>
            </a:extLst>
          </p:cNvPr>
          <p:cNvSpPr txBox="1"/>
          <p:nvPr/>
        </p:nvSpPr>
        <p:spPr>
          <a:xfrm>
            <a:off x="6917590" y="5179388"/>
            <a:ext cx="14420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</a:rPr>
              <a:t>&lt; </a:t>
            </a:r>
            <a:r>
              <a:rPr lang="ko-KR" altLang="en-US" sz="2800" dirty="0">
                <a:solidFill>
                  <a:schemeClr val="accent1"/>
                </a:solidFill>
              </a:rPr>
              <a:t>결과 </a:t>
            </a:r>
            <a:r>
              <a:rPr lang="en-US" altLang="ko-KR" sz="2800" dirty="0">
                <a:solidFill>
                  <a:schemeClr val="accent1"/>
                </a:solidFill>
              </a:rPr>
              <a:t>&gt;</a:t>
            </a:r>
            <a:endParaRPr lang="ko-KR" altLang="en-US" sz="2800" dirty="0">
              <a:solidFill>
                <a:schemeClr val="accent1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3042" y="3908440"/>
            <a:ext cx="3308906" cy="267299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322" y="1032387"/>
            <a:ext cx="7254977" cy="4145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7504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5C47BF-19DD-7A68-913E-EF8F14DBA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23" y="550606"/>
            <a:ext cx="9875520" cy="481781"/>
          </a:xfrm>
        </p:spPr>
        <p:txBody>
          <a:bodyPr>
            <a:no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ko-KR" sz="3200" dirty="0">
                <a:latin typeface="+mj-ea"/>
              </a:rPr>
              <a:t>&lt;link&gt; </a:t>
            </a:r>
            <a:r>
              <a:rPr lang="ko-KR" altLang="en-US" sz="3200" dirty="0">
                <a:latin typeface="+mj-ea"/>
              </a:rPr>
              <a:t>태그로 </a:t>
            </a:r>
            <a:r>
              <a:rPr lang="en-US" altLang="ko-KR" sz="3200" dirty="0">
                <a:latin typeface="+mj-ea"/>
              </a:rPr>
              <a:t>CSS3 </a:t>
            </a:r>
            <a:r>
              <a:rPr lang="ko-KR" altLang="en-US" sz="3200" dirty="0">
                <a:latin typeface="+mj-ea"/>
              </a:rPr>
              <a:t>파일 불러오기</a:t>
            </a:r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377F6EB9-04DD-E48B-35F4-1FDC8C656B50}"/>
              </a:ext>
            </a:extLst>
          </p:cNvPr>
          <p:cNvSpPr/>
          <p:nvPr/>
        </p:nvSpPr>
        <p:spPr>
          <a:xfrm>
            <a:off x="4777575" y="5739779"/>
            <a:ext cx="1335428" cy="6668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ACEF18-3773-C1E3-C895-16E79BA820EE}"/>
              </a:ext>
            </a:extLst>
          </p:cNvPr>
          <p:cNvSpPr txBox="1"/>
          <p:nvPr/>
        </p:nvSpPr>
        <p:spPr>
          <a:xfrm>
            <a:off x="4670911" y="5007845"/>
            <a:ext cx="14420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</a:rPr>
              <a:t>&lt; </a:t>
            </a:r>
            <a:r>
              <a:rPr lang="ko-KR" altLang="en-US" sz="2800" dirty="0">
                <a:solidFill>
                  <a:schemeClr val="accent1"/>
                </a:solidFill>
              </a:rPr>
              <a:t>결과 </a:t>
            </a:r>
            <a:r>
              <a:rPr lang="en-US" altLang="ko-KR" sz="2800" dirty="0">
                <a:solidFill>
                  <a:schemeClr val="accent1"/>
                </a:solidFill>
              </a:rPr>
              <a:t>&gt;</a:t>
            </a:r>
            <a:endParaRPr lang="ko-KR" altLang="en-US" sz="2800" dirty="0">
              <a:solidFill>
                <a:schemeClr val="accent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7288" y="4484711"/>
            <a:ext cx="5395266" cy="209270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323" y="1032387"/>
            <a:ext cx="8836127" cy="3440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5518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7288" y="4484711"/>
            <a:ext cx="5395266" cy="2092709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635C47BF-19DD-7A68-913E-EF8F14DBA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23" y="550606"/>
            <a:ext cx="9875520" cy="481781"/>
          </a:xfrm>
        </p:spPr>
        <p:txBody>
          <a:bodyPr>
            <a:no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ko-KR" sz="3200" dirty="0">
                <a:latin typeface="+mj-ea"/>
              </a:rPr>
              <a:t>&lt;@import&gt;</a:t>
            </a:r>
            <a:r>
              <a:rPr lang="ko-KR" altLang="en-US" sz="3200" dirty="0">
                <a:latin typeface="+mj-ea"/>
              </a:rPr>
              <a:t>로 외부 스타일 불러오기</a:t>
            </a:r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377F6EB9-04DD-E48B-35F4-1FDC8C656B50}"/>
              </a:ext>
            </a:extLst>
          </p:cNvPr>
          <p:cNvSpPr/>
          <p:nvPr/>
        </p:nvSpPr>
        <p:spPr>
          <a:xfrm>
            <a:off x="4967780" y="5719689"/>
            <a:ext cx="1335428" cy="6668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ACEF18-3773-C1E3-C895-16E79BA820EE}"/>
              </a:ext>
            </a:extLst>
          </p:cNvPr>
          <p:cNvSpPr txBox="1"/>
          <p:nvPr/>
        </p:nvSpPr>
        <p:spPr>
          <a:xfrm>
            <a:off x="4914448" y="5007845"/>
            <a:ext cx="14420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</a:rPr>
              <a:t>&lt; </a:t>
            </a:r>
            <a:r>
              <a:rPr lang="ko-KR" altLang="en-US" sz="2800" dirty="0">
                <a:solidFill>
                  <a:schemeClr val="accent1"/>
                </a:solidFill>
              </a:rPr>
              <a:t>결과 </a:t>
            </a:r>
            <a:r>
              <a:rPr lang="en-US" altLang="ko-KR" sz="2800" dirty="0">
                <a:solidFill>
                  <a:schemeClr val="accent1"/>
                </a:solidFill>
              </a:rPr>
              <a:t>&gt;</a:t>
            </a:r>
            <a:endParaRPr lang="ko-KR" altLang="en-US" sz="2800" dirty="0">
              <a:solidFill>
                <a:schemeClr val="accent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322" y="1053742"/>
            <a:ext cx="7883627" cy="3417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9008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7383" y="4331519"/>
            <a:ext cx="5088576" cy="2152311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635C47BF-19DD-7A68-913E-EF8F14DBA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23" y="550606"/>
            <a:ext cx="11346636" cy="481781"/>
          </a:xfrm>
        </p:spPr>
        <p:txBody>
          <a:bodyPr>
            <a:no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ko-KR" sz="3200" dirty="0">
                <a:latin typeface="+mj-ea"/>
              </a:rPr>
              <a:t>&lt;</a:t>
            </a:r>
            <a:r>
              <a:rPr lang="en-US" altLang="ko-KR" sz="3200" dirty="0" err="1">
                <a:latin typeface="+mj-ea"/>
              </a:rPr>
              <a:t>em</a:t>
            </a:r>
            <a:r>
              <a:rPr lang="en-US" altLang="ko-KR" sz="3200" dirty="0">
                <a:latin typeface="+mj-ea"/>
              </a:rPr>
              <a:t>&gt; </a:t>
            </a:r>
            <a:r>
              <a:rPr lang="ko-KR" altLang="en-US" sz="3200" dirty="0">
                <a:latin typeface="+mj-ea"/>
              </a:rPr>
              <a:t>태그가 부모 </a:t>
            </a:r>
            <a:r>
              <a:rPr lang="en-US" altLang="ko-KR" sz="3200" dirty="0">
                <a:latin typeface="+mj-ea"/>
              </a:rPr>
              <a:t>&lt;p&gt; </a:t>
            </a:r>
            <a:r>
              <a:rPr lang="ko-KR" altLang="en-US" sz="3200" dirty="0">
                <a:latin typeface="+mj-ea"/>
              </a:rPr>
              <a:t>태그의 스타일을 상속받는 사례</a:t>
            </a:r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377F6EB9-04DD-E48B-35F4-1FDC8C656B50}"/>
              </a:ext>
            </a:extLst>
          </p:cNvPr>
          <p:cNvSpPr/>
          <p:nvPr/>
        </p:nvSpPr>
        <p:spPr>
          <a:xfrm>
            <a:off x="4967780" y="5583819"/>
            <a:ext cx="1335428" cy="6668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ACEF18-3773-C1E3-C895-16E79BA820EE}"/>
              </a:ext>
            </a:extLst>
          </p:cNvPr>
          <p:cNvSpPr txBox="1"/>
          <p:nvPr/>
        </p:nvSpPr>
        <p:spPr>
          <a:xfrm>
            <a:off x="4914448" y="4753652"/>
            <a:ext cx="14420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</a:rPr>
              <a:t>&lt; </a:t>
            </a:r>
            <a:r>
              <a:rPr lang="ko-KR" altLang="en-US" sz="2800" dirty="0">
                <a:solidFill>
                  <a:schemeClr val="accent1"/>
                </a:solidFill>
              </a:rPr>
              <a:t>결과 </a:t>
            </a:r>
            <a:r>
              <a:rPr lang="en-US" altLang="ko-KR" sz="2800" dirty="0">
                <a:solidFill>
                  <a:schemeClr val="accent1"/>
                </a:solidFill>
              </a:rPr>
              <a:t>&gt;</a:t>
            </a:r>
            <a:endParaRPr lang="ko-KR" altLang="en-US" sz="2800" dirty="0">
              <a:solidFill>
                <a:schemeClr val="accent1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323" y="1120746"/>
            <a:ext cx="8683727" cy="3325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4007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5C47BF-19DD-7A68-913E-EF8F14DBA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23" y="550606"/>
            <a:ext cx="9875520" cy="481781"/>
          </a:xfrm>
        </p:spPr>
        <p:txBody>
          <a:bodyPr>
            <a:no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ko-KR" altLang="en-US" sz="3200" dirty="0">
                <a:latin typeface="+mj-ea"/>
              </a:rPr>
              <a:t>스타일 합치기 및 </a:t>
            </a:r>
            <a:r>
              <a:rPr lang="ko-KR" altLang="en-US" sz="3200" dirty="0" err="1">
                <a:latin typeface="+mj-ea"/>
              </a:rPr>
              <a:t>오버라이딩</a:t>
            </a:r>
            <a:endParaRPr lang="ko-KR" altLang="en-US" sz="3200" dirty="0">
              <a:latin typeface="+mj-ea"/>
            </a:endParaRPr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377F6EB9-04DD-E48B-35F4-1FDC8C656B50}"/>
              </a:ext>
            </a:extLst>
          </p:cNvPr>
          <p:cNvSpPr/>
          <p:nvPr/>
        </p:nvSpPr>
        <p:spPr>
          <a:xfrm>
            <a:off x="4386951" y="5707319"/>
            <a:ext cx="1335428" cy="6668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ACEF18-3773-C1E3-C895-16E79BA820EE}"/>
              </a:ext>
            </a:extLst>
          </p:cNvPr>
          <p:cNvSpPr txBox="1"/>
          <p:nvPr/>
        </p:nvSpPr>
        <p:spPr>
          <a:xfrm>
            <a:off x="4280287" y="5075867"/>
            <a:ext cx="14420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</a:rPr>
              <a:t>&lt; </a:t>
            </a:r>
            <a:r>
              <a:rPr lang="ko-KR" altLang="en-US" sz="2800" dirty="0">
                <a:solidFill>
                  <a:schemeClr val="accent1"/>
                </a:solidFill>
              </a:rPr>
              <a:t>결과 </a:t>
            </a:r>
            <a:r>
              <a:rPr lang="en-US" altLang="ko-KR" sz="2800" dirty="0">
                <a:solidFill>
                  <a:schemeClr val="accent1"/>
                </a:solidFill>
              </a:rPr>
              <a:t>&gt;</a:t>
            </a:r>
            <a:endParaRPr lang="ko-KR" altLang="en-US" sz="2800" dirty="0">
              <a:solidFill>
                <a:schemeClr val="accent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9077" y="4400059"/>
            <a:ext cx="5856053" cy="218421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322" y="1032387"/>
            <a:ext cx="5978627" cy="3380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4801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5C47BF-19DD-7A68-913E-EF8F14DBA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23" y="550606"/>
            <a:ext cx="9875520" cy="481781"/>
          </a:xfrm>
        </p:spPr>
        <p:txBody>
          <a:bodyPr>
            <a:no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ko-KR" altLang="en-US" sz="3200" dirty="0" err="1">
                <a:latin typeface="+mj-ea"/>
              </a:rPr>
              <a:t>셀렉터</a:t>
            </a:r>
            <a:r>
              <a:rPr lang="ko-KR" altLang="en-US" sz="3200" dirty="0">
                <a:latin typeface="+mj-ea"/>
              </a:rPr>
              <a:t> 활용</a:t>
            </a:r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377F6EB9-04DD-E48B-35F4-1FDC8C656B50}"/>
              </a:ext>
            </a:extLst>
          </p:cNvPr>
          <p:cNvSpPr/>
          <p:nvPr/>
        </p:nvSpPr>
        <p:spPr>
          <a:xfrm>
            <a:off x="6323454" y="5119087"/>
            <a:ext cx="1335428" cy="6668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ACEF18-3773-C1E3-C895-16E79BA820EE}"/>
              </a:ext>
            </a:extLst>
          </p:cNvPr>
          <p:cNvSpPr txBox="1"/>
          <p:nvPr/>
        </p:nvSpPr>
        <p:spPr>
          <a:xfrm>
            <a:off x="7886337" y="2416413"/>
            <a:ext cx="14420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</a:rPr>
              <a:t>&lt; </a:t>
            </a:r>
            <a:r>
              <a:rPr lang="ko-KR" altLang="en-US" sz="2800" dirty="0">
                <a:solidFill>
                  <a:schemeClr val="accent1"/>
                </a:solidFill>
              </a:rPr>
              <a:t>결과 </a:t>
            </a:r>
            <a:r>
              <a:rPr lang="en-US" altLang="ko-KR" sz="2800" dirty="0">
                <a:solidFill>
                  <a:schemeClr val="accent1"/>
                </a:solidFill>
              </a:rPr>
              <a:t>&gt;</a:t>
            </a:r>
            <a:endParaRPr lang="ko-KR" altLang="en-US" sz="2800" dirty="0">
              <a:solidFill>
                <a:schemeClr val="accent1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3097" y="3085640"/>
            <a:ext cx="4096009" cy="345085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323" y="1058851"/>
            <a:ext cx="4734586" cy="5477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735185"/>
      </p:ext>
    </p:extLst>
  </p:cSld>
  <p:clrMapOvr>
    <a:masterClrMapping/>
  </p:clrMapOvr>
</p:sld>
</file>

<file path=ppt/theme/theme1.xml><?xml version="1.0" encoding="utf-8"?>
<a:theme xmlns:a="http://schemas.openxmlformats.org/drawingml/2006/main" name="기본">
  <a:themeElements>
    <a:clrScheme name="따뜻한 파란색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Basis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sis">
      <a:fillStyleLst>
        <a:solidFill>
          <a:schemeClr val="phClr"/>
        </a:solidFill>
        <a:solidFill>
          <a:schemeClr val="phClr">
            <a:tint val="63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446C221D-F63F-4DD8-B509-CFE168687BF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628</TotalTime>
  <Words>192</Words>
  <Application>Microsoft Office PowerPoint</Application>
  <PresentationFormat>와이드스크린</PresentationFormat>
  <Paragraphs>54</Paragraphs>
  <Slides>35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39" baseType="lpstr">
      <vt:lpstr>맑은 고딕</vt:lpstr>
      <vt:lpstr>Arial</vt:lpstr>
      <vt:lpstr>Corbel</vt:lpstr>
      <vt:lpstr>기본</vt:lpstr>
      <vt:lpstr>기업프로그래밍 2강</vt:lpstr>
      <vt:lpstr>CSS3 스타일 시트로 꾸민 웹 페이지</vt:lpstr>
      <vt:lpstr>&lt;style&gt; 태그로 스타일 시트 만들기</vt:lpstr>
      <vt:lpstr>&lt;style&gt; 속성에 스타일 시트 만들기</vt:lpstr>
      <vt:lpstr>&lt;link&gt; 태그로 CSS3 파일 불러오기</vt:lpstr>
      <vt:lpstr>&lt;@import&gt;로 외부 스타일 불러오기</vt:lpstr>
      <vt:lpstr>&lt;em&gt; 태그가 부모 &lt;p&gt; 태그의 스타일을 상속받는 사례</vt:lpstr>
      <vt:lpstr>스타일 합치기 및 오버라이딩</vt:lpstr>
      <vt:lpstr>셀렉터 활용</vt:lpstr>
      <vt:lpstr>CSS3 색 활용</vt:lpstr>
      <vt:lpstr>텍스트 꾸미기</vt:lpstr>
      <vt:lpstr>PowerPoint 프레젠테이션</vt:lpstr>
      <vt:lpstr>CSS3 폰트 활용</vt:lpstr>
      <vt:lpstr>&lt;div&gt;의 박스 모델</vt:lpstr>
      <vt:lpstr>&lt;div&gt;박스에 배경 꾸미기</vt:lpstr>
      <vt:lpstr>마우스 커서</vt:lpstr>
      <vt:lpstr>Display 프로퍼티</vt:lpstr>
      <vt:lpstr>PowerPoint 프레젠테이션</vt:lpstr>
      <vt:lpstr>position:relative 상대배치</vt:lpstr>
      <vt:lpstr>position:absolute 절대배치</vt:lpstr>
      <vt:lpstr>position:fixed 고정배치</vt:lpstr>
      <vt:lpstr>float 배치</vt:lpstr>
      <vt:lpstr>PowerPoint 프레젠테이션</vt:lpstr>
      <vt:lpstr>z-index 프로퍼티</vt:lpstr>
      <vt:lpstr>visibility 프로퍼티</vt:lpstr>
      <vt:lpstr>overflow 프로퍼티</vt:lpstr>
      <vt:lpstr>리스트로 메뉴 만들기</vt:lpstr>
      <vt:lpstr>표 응용 1</vt:lpstr>
      <vt:lpstr>폼 스타일 주기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노을</dc:creator>
  <cp:lastModifiedBy>김도혁</cp:lastModifiedBy>
  <cp:revision>31</cp:revision>
  <dcterms:created xsi:type="dcterms:W3CDTF">2023-05-12T00:33:49Z</dcterms:created>
  <dcterms:modified xsi:type="dcterms:W3CDTF">2023-05-21T07:46:32Z</dcterms:modified>
</cp:coreProperties>
</file>